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BDFA1B-68C1-48F0-90B7-CB947D1CE432}" type="datetimeFigureOut">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12060-F070-45B1-96AE-F7926BC0404E}"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7108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31BDFA1B-68C1-48F0-90B7-CB947D1CE432}" type="datetimeFigureOut">
              <a:rPr lang="en-US" smtClean="0"/>
              <a:t>6/30/2019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A12060-F070-45B1-96AE-F7926BC0404E}" type="slidenum">
              <a:rPr lang="en-US" smtClean="0"/>
              <a:t>‹#›</a:t>
            </a:fld>
            <a:endParaRPr lang="en-US"/>
          </a:p>
        </p:txBody>
      </p:sp>
    </p:spTree>
    <p:extLst>
      <p:ext uri="{BB962C8B-B14F-4D97-AF65-F5344CB8AC3E}">
        <p14:creationId xmlns:p14="http://schemas.microsoft.com/office/powerpoint/2010/main" val="443523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DFA1B-68C1-48F0-90B7-CB947D1CE432}" type="datetimeFigureOut">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12060-F070-45B1-96AE-F7926BC0404E}" type="slidenum">
              <a:rPr lang="en-US" smtClean="0"/>
              <a:t>‹#›</a:t>
            </a:fld>
            <a:endParaRPr lang="en-US"/>
          </a:p>
        </p:txBody>
      </p:sp>
    </p:spTree>
    <p:extLst>
      <p:ext uri="{BB962C8B-B14F-4D97-AF65-F5344CB8AC3E}">
        <p14:creationId xmlns:p14="http://schemas.microsoft.com/office/powerpoint/2010/main" val="1479942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DFA1B-68C1-48F0-90B7-CB947D1CE432}" type="datetimeFigureOut">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12060-F070-45B1-96AE-F7926BC0404E}"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68518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DFA1B-68C1-48F0-90B7-CB947D1CE432}" type="datetimeFigureOut">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12060-F070-45B1-96AE-F7926BC0404E}" type="slidenum">
              <a:rPr lang="en-US" smtClean="0"/>
              <a:t>‹#›</a:t>
            </a:fld>
            <a:endParaRPr lang="en-US"/>
          </a:p>
        </p:txBody>
      </p:sp>
    </p:spTree>
    <p:extLst>
      <p:ext uri="{BB962C8B-B14F-4D97-AF65-F5344CB8AC3E}">
        <p14:creationId xmlns:p14="http://schemas.microsoft.com/office/powerpoint/2010/main" val="2071164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DFA1B-68C1-48F0-90B7-CB947D1CE432}" type="datetimeFigureOut">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12060-F070-45B1-96AE-F7926BC0404E}"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20018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DFA1B-68C1-48F0-90B7-CB947D1CE432}" type="datetimeFigureOut">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12060-F070-45B1-96AE-F7926BC0404E}" type="slidenum">
              <a:rPr lang="en-US" smtClean="0"/>
              <a:t>‹#›</a:t>
            </a:fld>
            <a:endParaRPr lang="en-US"/>
          </a:p>
        </p:txBody>
      </p:sp>
    </p:spTree>
    <p:extLst>
      <p:ext uri="{BB962C8B-B14F-4D97-AF65-F5344CB8AC3E}">
        <p14:creationId xmlns:p14="http://schemas.microsoft.com/office/powerpoint/2010/main" val="2762338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BDFA1B-68C1-48F0-90B7-CB947D1CE432}" type="datetimeFigureOut">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12060-F070-45B1-96AE-F7926BC0404E}" type="slidenum">
              <a:rPr lang="en-US" smtClean="0"/>
              <a:t>‹#›</a:t>
            </a:fld>
            <a:endParaRPr lang="en-US"/>
          </a:p>
        </p:txBody>
      </p:sp>
    </p:spTree>
    <p:extLst>
      <p:ext uri="{BB962C8B-B14F-4D97-AF65-F5344CB8AC3E}">
        <p14:creationId xmlns:p14="http://schemas.microsoft.com/office/powerpoint/2010/main" val="827571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BDFA1B-68C1-48F0-90B7-CB947D1CE432}" type="datetimeFigureOut">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12060-F070-45B1-96AE-F7926BC0404E}" type="slidenum">
              <a:rPr lang="en-US" smtClean="0"/>
              <a:t>‹#›</a:t>
            </a:fld>
            <a:endParaRPr lang="en-US"/>
          </a:p>
        </p:txBody>
      </p:sp>
    </p:spTree>
    <p:extLst>
      <p:ext uri="{BB962C8B-B14F-4D97-AF65-F5344CB8AC3E}">
        <p14:creationId xmlns:p14="http://schemas.microsoft.com/office/powerpoint/2010/main" val="119850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BDFA1B-68C1-48F0-90B7-CB947D1CE432}" type="datetimeFigureOut">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12060-F070-45B1-96AE-F7926BC0404E}" type="slidenum">
              <a:rPr lang="en-US" smtClean="0"/>
              <a:t>‹#›</a:t>
            </a:fld>
            <a:endParaRPr lang="en-US"/>
          </a:p>
        </p:txBody>
      </p:sp>
    </p:spTree>
    <p:extLst>
      <p:ext uri="{BB962C8B-B14F-4D97-AF65-F5344CB8AC3E}">
        <p14:creationId xmlns:p14="http://schemas.microsoft.com/office/powerpoint/2010/main" val="331647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DFA1B-68C1-48F0-90B7-CB947D1CE432}" type="datetimeFigureOut">
              <a:rPr lang="en-US" smtClean="0"/>
              <a:t>6/30/2019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12060-F070-45B1-96AE-F7926BC0404E}" type="slidenum">
              <a:rPr lang="en-US" smtClean="0"/>
              <a:t>‹#›</a:t>
            </a:fld>
            <a:endParaRPr lang="en-US"/>
          </a:p>
        </p:txBody>
      </p:sp>
    </p:spTree>
    <p:extLst>
      <p:ext uri="{BB962C8B-B14F-4D97-AF65-F5344CB8AC3E}">
        <p14:creationId xmlns:p14="http://schemas.microsoft.com/office/powerpoint/2010/main" val="132479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BDFA1B-68C1-48F0-90B7-CB947D1CE432}" type="datetimeFigureOut">
              <a:rPr lang="en-US" smtClean="0"/>
              <a:t>6/30/2019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12060-F070-45B1-96AE-F7926BC0404E}" type="slidenum">
              <a:rPr lang="en-US" smtClean="0"/>
              <a:t>‹#›</a:t>
            </a:fld>
            <a:endParaRPr lang="en-US"/>
          </a:p>
        </p:txBody>
      </p:sp>
    </p:spTree>
    <p:extLst>
      <p:ext uri="{BB962C8B-B14F-4D97-AF65-F5344CB8AC3E}">
        <p14:creationId xmlns:p14="http://schemas.microsoft.com/office/powerpoint/2010/main" val="2611136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BDFA1B-68C1-48F0-90B7-CB947D1CE432}" type="datetimeFigureOut">
              <a:rPr lang="en-US" smtClean="0"/>
              <a:t>6/30/2019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A12060-F070-45B1-96AE-F7926BC0404E}" type="slidenum">
              <a:rPr lang="en-US" smtClean="0"/>
              <a:t>‹#›</a:t>
            </a:fld>
            <a:endParaRPr lang="en-US"/>
          </a:p>
        </p:txBody>
      </p:sp>
    </p:spTree>
    <p:extLst>
      <p:ext uri="{BB962C8B-B14F-4D97-AF65-F5344CB8AC3E}">
        <p14:creationId xmlns:p14="http://schemas.microsoft.com/office/powerpoint/2010/main" val="3327587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BDFA1B-68C1-48F0-90B7-CB947D1CE432}" type="datetimeFigureOut">
              <a:rPr lang="en-US" smtClean="0"/>
              <a:t>6/30/2019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A12060-F070-45B1-96AE-F7926BC0404E}" type="slidenum">
              <a:rPr lang="en-US" smtClean="0"/>
              <a:t>‹#›</a:t>
            </a:fld>
            <a:endParaRPr lang="en-US"/>
          </a:p>
        </p:txBody>
      </p:sp>
    </p:spTree>
    <p:extLst>
      <p:ext uri="{BB962C8B-B14F-4D97-AF65-F5344CB8AC3E}">
        <p14:creationId xmlns:p14="http://schemas.microsoft.com/office/powerpoint/2010/main" val="1976724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DFA1B-68C1-48F0-90B7-CB947D1CE432}" type="datetimeFigureOut">
              <a:rPr lang="en-US" smtClean="0"/>
              <a:t>6/30/2019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A12060-F070-45B1-96AE-F7926BC0404E}" type="slidenum">
              <a:rPr lang="en-US" smtClean="0"/>
              <a:t>‹#›</a:t>
            </a:fld>
            <a:endParaRPr lang="en-US"/>
          </a:p>
        </p:txBody>
      </p:sp>
    </p:spTree>
    <p:extLst>
      <p:ext uri="{BB962C8B-B14F-4D97-AF65-F5344CB8AC3E}">
        <p14:creationId xmlns:p14="http://schemas.microsoft.com/office/powerpoint/2010/main" val="363011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BDFA1B-68C1-48F0-90B7-CB947D1CE432}" type="datetimeFigureOut">
              <a:rPr lang="en-US" smtClean="0"/>
              <a:t>6/30/2019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12060-F070-45B1-96AE-F7926BC0404E}" type="slidenum">
              <a:rPr lang="en-US" smtClean="0"/>
              <a:t>‹#›</a:t>
            </a:fld>
            <a:endParaRPr lang="en-US"/>
          </a:p>
        </p:txBody>
      </p:sp>
    </p:spTree>
    <p:extLst>
      <p:ext uri="{BB962C8B-B14F-4D97-AF65-F5344CB8AC3E}">
        <p14:creationId xmlns:p14="http://schemas.microsoft.com/office/powerpoint/2010/main" val="311853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BDFA1B-68C1-48F0-90B7-CB947D1CE432}" type="datetimeFigureOut">
              <a:rPr lang="en-US" smtClean="0"/>
              <a:t>6/30/2019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12060-F070-45B1-96AE-F7926BC0404E}" type="slidenum">
              <a:rPr lang="en-US" smtClean="0"/>
              <a:t>‹#›</a:t>
            </a:fld>
            <a:endParaRPr lang="en-US"/>
          </a:p>
        </p:txBody>
      </p:sp>
    </p:spTree>
    <p:extLst>
      <p:ext uri="{BB962C8B-B14F-4D97-AF65-F5344CB8AC3E}">
        <p14:creationId xmlns:p14="http://schemas.microsoft.com/office/powerpoint/2010/main" val="4209660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1BDFA1B-68C1-48F0-90B7-CB947D1CE432}" type="datetimeFigureOut">
              <a:rPr lang="en-US" smtClean="0"/>
              <a:t>6/30/2019</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EA12060-F070-45B1-96AE-F7926BC0404E}" type="slidenum">
              <a:rPr lang="en-US" smtClean="0"/>
              <a:t>‹#›</a:t>
            </a:fld>
            <a:endParaRPr lang="en-US"/>
          </a:p>
        </p:txBody>
      </p:sp>
    </p:spTree>
    <p:extLst>
      <p:ext uri="{BB962C8B-B14F-4D97-AF65-F5344CB8AC3E}">
        <p14:creationId xmlns:p14="http://schemas.microsoft.com/office/powerpoint/2010/main" val="8214002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hyperlink" Target="http://www.ioa.ae/" TargetMode="External"/><Relationship Id="rId2" Type="http://schemas.openxmlformats.org/officeDocument/2006/relationships/hyperlink" Target="mailto:dr.sherif@ioa.ae"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D8B2EB-AEEC-4D17-BE12-66F7D5F80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7" y="0"/>
            <a:ext cx="3048006" cy="3048006"/>
          </a:xfrm>
          <a:prstGeom prst="rect">
            <a:avLst/>
          </a:prstGeom>
        </p:spPr>
      </p:pic>
      <p:pic>
        <p:nvPicPr>
          <p:cNvPr id="6" name="Picture 7" descr="F:\Office Work\Designs\PNG\Header-Transparent.png">
            <a:extLst>
              <a:ext uri="{FF2B5EF4-FFF2-40B4-BE49-F238E27FC236}">
                <a16:creationId xmlns:a16="http://schemas.microsoft.com/office/drawing/2014/main" id="{74400575-D375-4E1C-8AAF-ABC6A06684AE}"/>
              </a:ext>
            </a:extLst>
          </p:cNvPr>
          <p:cNvPicPr>
            <a:picLocks noChangeAspect="1" noChangeArrowheads="1"/>
          </p:cNvPicPr>
          <p:nvPr/>
        </p:nvPicPr>
        <p:blipFill>
          <a:blip r:embed="rId3" cstate="print"/>
          <a:srcRect/>
          <a:stretch>
            <a:fillRect/>
          </a:stretch>
        </p:blipFill>
        <p:spPr bwMode="auto">
          <a:xfrm>
            <a:off x="3206551" y="3429000"/>
            <a:ext cx="5778898" cy="1030109"/>
          </a:xfrm>
          <a:prstGeom prst="rect">
            <a:avLst/>
          </a:prstGeom>
          <a:noFill/>
        </p:spPr>
      </p:pic>
      <p:sp>
        <p:nvSpPr>
          <p:cNvPr id="7" name="TextBox 6">
            <a:extLst>
              <a:ext uri="{FF2B5EF4-FFF2-40B4-BE49-F238E27FC236}">
                <a16:creationId xmlns:a16="http://schemas.microsoft.com/office/drawing/2014/main" id="{17852775-402B-4CAE-8F0D-D4B8C69E733A}"/>
              </a:ext>
            </a:extLst>
          </p:cNvPr>
          <p:cNvSpPr txBox="1"/>
          <p:nvPr/>
        </p:nvSpPr>
        <p:spPr>
          <a:xfrm>
            <a:off x="3206551" y="5221357"/>
            <a:ext cx="5778898" cy="1200329"/>
          </a:xfrm>
          <a:prstGeom prst="rect">
            <a:avLst/>
          </a:prstGeom>
          <a:noFill/>
        </p:spPr>
        <p:txBody>
          <a:bodyPr wrap="square" rtlCol="0">
            <a:spAutoFit/>
          </a:bodyPr>
          <a:lstStyle/>
          <a:p>
            <a:pPr algn="ctr"/>
            <a:r>
              <a:rPr lang="en-US" sz="2400" dirty="0">
                <a:cs typeface="Times New Roman" pitchFamily="18" charset="0"/>
              </a:rPr>
              <a:t>Accurate Accounting Solutions</a:t>
            </a:r>
          </a:p>
          <a:p>
            <a:pPr algn="ctr"/>
            <a:r>
              <a:rPr lang="en-US" sz="2400" dirty="0">
                <a:cs typeface="Times New Roman" pitchFamily="18" charset="0"/>
              </a:rPr>
              <a:t>Rendering cost-value advantage</a:t>
            </a:r>
          </a:p>
          <a:p>
            <a:endParaRPr lang="en-US" sz="2400" dirty="0"/>
          </a:p>
        </p:txBody>
      </p:sp>
    </p:spTree>
    <p:extLst>
      <p:ext uri="{BB962C8B-B14F-4D97-AF65-F5344CB8AC3E}">
        <p14:creationId xmlns:p14="http://schemas.microsoft.com/office/powerpoint/2010/main" val="301977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755F0A-C677-4E28-AD1F-948FEF7ADDCB}"/>
              </a:ext>
            </a:extLst>
          </p:cNvPr>
          <p:cNvSpPr txBox="1"/>
          <p:nvPr/>
        </p:nvSpPr>
        <p:spPr>
          <a:xfrm>
            <a:off x="430695" y="2199597"/>
            <a:ext cx="11330609" cy="3416320"/>
          </a:xfrm>
          <a:prstGeom prst="rect">
            <a:avLst/>
          </a:prstGeom>
          <a:noFill/>
        </p:spPr>
        <p:txBody>
          <a:bodyPr wrap="square" rtlCol="0">
            <a:spAutoFit/>
          </a:bodyPr>
          <a:lstStyle/>
          <a:p>
            <a:pPr>
              <a:buNone/>
            </a:pPr>
            <a:r>
              <a:rPr lang="en-US" sz="2400" dirty="0"/>
              <a:t>Welcome to IOA Consultant</a:t>
            </a:r>
          </a:p>
          <a:p>
            <a:pPr algn="just"/>
            <a:r>
              <a:rPr lang="en-US" sz="2400" dirty="0"/>
              <a:t>This is a professional business consulting and staffing firm with specialties In finance, accounting, training courses of CMA &amp; CPA, Audit also. We consider any engagement the first step in developing a long term relationship with our clients. IOA will give proper attention to understand your desired needs and outcomes as well as the drivers of your business. With a strong leadership team, experienced advisors and success stories to back our proven results. IOA will become a valuable business partner with your organization.</a:t>
            </a:r>
          </a:p>
        </p:txBody>
      </p:sp>
      <p:sp>
        <p:nvSpPr>
          <p:cNvPr id="6" name="TextBox 5">
            <a:extLst>
              <a:ext uri="{FF2B5EF4-FFF2-40B4-BE49-F238E27FC236}">
                <a16:creationId xmlns:a16="http://schemas.microsoft.com/office/drawing/2014/main" id="{7F39F474-5CCA-476D-B8C6-C51C2AC46C61}"/>
              </a:ext>
            </a:extLst>
          </p:cNvPr>
          <p:cNvSpPr txBox="1"/>
          <p:nvPr/>
        </p:nvSpPr>
        <p:spPr>
          <a:xfrm>
            <a:off x="430694" y="918917"/>
            <a:ext cx="11330609" cy="1200329"/>
          </a:xfrm>
          <a:prstGeom prst="rect">
            <a:avLst/>
          </a:prstGeom>
          <a:noFill/>
        </p:spPr>
        <p:txBody>
          <a:bodyPr wrap="square" rtlCol="0">
            <a:spAutoFit/>
          </a:bodyPr>
          <a:lstStyle/>
          <a:p>
            <a:pPr algn="ctr"/>
            <a:r>
              <a:rPr lang="en-US" sz="3600" dirty="0">
                <a:latin typeface="+mj-lt"/>
              </a:rPr>
              <a:t>INTRODUCTION</a:t>
            </a:r>
          </a:p>
          <a:p>
            <a:pPr algn="ctr"/>
            <a:endParaRPr lang="en-US" sz="3600" dirty="0">
              <a:latin typeface="+mj-lt"/>
            </a:endParaRPr>
          </a:p>
        </p:txBody>
      </p:sp>
      <p:pic>
        <p:nvPicPr>
          <p:cNvPr id="8" name="Picture 7">
            <a:extLst>
              <a:ext uri="{FF2B5EF4-FFF2-40B4-BE49-F238E27FC236}">
                <a16:creationId xmlns:a16="http://schemas.microsoft.com/office/drawing/2014/main" id="{DEEE129D-D98B-4900-A7FA-4485D0D09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694" y="398768"/>
            <a:ext cx="1040297" cy="1040297"/>
          </a:xfrm>
          <a:prstGeom prst="rect">
            <a:avLst/>
          </a:prstGeom>
        </p:spPr>
      </p:pic>
    </p:spTree>
    <p:extLst>
      <p:ext uri="{BB962C8B-B14F-4D97-AF65-F5344CB8AC3E}">
        <p14:creationId xmlns:p14="http://schemas.microsoft.com/office/powerpoint/2010/main" val="3120035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755F0A-C677-4E28-AD1F-948FEF7ADDCB}"/>
              </a:ext>
            </a:extLst>
          </p:cNvPr>
          <p:cNvSpPr txBox="1"/>
          <p:nvPr/>
        </p:nvSpPr>
        <p:spPr>
          <a:xfrm>
            <a:off x="430695" y="2845928"/>
            <a:ext cx="11330609" cy="3785652"/>
          </a:xfrm>
          <a:prstGeom prst="rect">
            <a:avLst/>
          </a:prstGeom>
          <a:noFill/>
        </p:spPr>
        <p:txBody>
          <a:bodyPr wrap="square" rtlCol="0">
            <a:spAutoFit/>
          </a:bodyPr>
          <a:lstStyle/>
          <a:p>
            <a:r>
              <a:rPr lang="en-US" sz="2000" dirty="0"/>
              <a:t>In this age of cut threat competition, it is imperative for top and middle level Managers to update themselves with the statistics and current affairs of the company which are important for the policy formulation. Our services also facilitate our clients in assessing their financial positions on quarterly / half yearly or annual basis. We provide accurate and timely services, full range of accounting, book keeping, quarterly updates and financial statement preparation services.</a:t>
            </a:r>
          </a:p>
          <a:p>
            <a:r>
              <a:rPr lang="en-US" sz="2000" dirty="0"/>
              <a:t>As an independent corporation, we are familiar with the accounting needs and desires of high growth, fast paced companies. We apply a significant amount of our time to learn client business, to understand how precisely we can be of aid to them. This includes the writing up of accounts and the preparation of financial statements. It includes a wide area ranging from simple Book keeping to complex financial analysis.</a:t>
            </a:r>
          </a:p>
          <a:p>
            <a:pPr>
              <a:buNone/>
            </a:pPr>
            <a:endParaRPr lang="en-US" sz="2000" dirty="0"/>
          </a:p>
        </p:txBody>
      </p:sp>
      <p:sp>
        <p:nvSpPr>
          <p:cNvPr id="6" name="TextBox 5">
            <a:extLst>
              <a:ext uri="{FF2B5EF4-FFF2-40B4-BE49-F238E27FC236}">
                <a16:creationId xmlns:a16="http://schemas.microsoft.com/office/drawing/2014/main" id="{7F39F474-5CCA-476D-B8C6-C51C2AC46C61}"/>
              </a:ext>
            </a:extLst>
          </p:cNvPr>
          <p:cNvSpPr txBox="1"/>
          <p:nvPr/>
        </p:nvSpPr>
        <p:spPr>
          <a:xfrm>
            <a:off x="430695" y="1793561"/>
            <a:ext cx="3770245" cy="584775"/>
          </a:xfrm>
          <a:prstGeom prst="rect">
            <a:avLst/>
          </a:prstGeom>
          <a:noFill/>
        </p:spPr>
        <p:txBody>
          <a:bodyPr wrap="square" rtlCol="0">
            <a:spAutoFit/>
          </a:bodyPr>
          <a:lstStyle/>
          <a:p>
            <a:pPr algn="ctr"/>
            <a:r>
              <a:rPr lang="en-US" sz="3200" dirty="0"/>
              <a:t>CEO Message</a:t>
            </a:r>
            <a:endParaRPr lang="en-US" sz="3200" dirty="0">
              <a:latin typeface="+mj-lt"/>
            </a:endParaRPr>
          </a:p>
        </p:txBody>
      </p:sp>
      <p:pic>
        <p:nvPicPr>
          <p:cNvPr id="4" name="Picture 3">
            <a:extLst>
              <a:ext uri="{FF2B5EF4-FFF2-40B4-BE49-F238E27FC236}">
                <a16:creationId xmlns:a16="http://schemas.microsoft.com/office/drawing/2014/main" id="{7823F449-22CF-427A-A5A1-E9E40B9FE6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1905" y="371085"/>
            <a:ext cx="2474843" cy="2474843"/>
          </a:xfrm>
          <a:prstGeom prst="rect">
            <a:avLst/>
          </a:prstGeom>
        </p:spPr>
      </p:pic>
      <p:pic>
        <p:nvPicPr>
          <p:cNvPr id="7" name="Picture 6">
            <a:extLst>
              <a:ext uri="{FF2B5EF4-FFF2-40B4-BE49-F238E27FC236}">
                <a16:creationId xmlns:a16="http://schemas.microsoft.com/office/drawing/2014/main" id="{A2C4EF6A-8902-4729-93F3-77BF81713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695" y="371085"/>
            <a:ext cx="1040297" cy="1040297"/>
          </a:xfrm>
          <a:prstGeom prst="rect">
            <a:avLst/>
          </a:prstGeom>
        </p:spPr>
      </p:pic>
    </p:spTree>
    <p:extLst>
      <p:ext uri="{BB962C8B-B14F-4D97-AF65-F5344CB8AC3E}">
        <p14:creationId xmlns:p14="http://schemas.microsoft.com/office/powerpoint/2010/main" val="1180175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39F474-5CCA-476D-B8C6-C51C2AC46C61}"/>
              </a:ext>
            </a:extLst>
          </p:cNvPr>
          <p:cNvSpPr txBox="1"/>
          <p:nvPr/>
        </p:nvSpPr>
        <p:spPr>
          <a:xfrm>
            <a:off x="430695" y="574361"/>
            <a:ext cx="11330609" cy="646331"/>
          </a:xfrm>
          <a:prstGeom prst="rect">
            <a:avLst/>
          </a:prstGeom>
          <a:noFill/>
        </p:spPr>
        <p:txBody>
          <a:bodyPr wrap="square" rtlCol="0">
            <a:spAutoFit/>
          </a:bodyPr>
          <a:lstStyle/>
          <a:p>
            <a:pPr algn="ctr"/>
            <a:r>
              <a:rPr lang="en-US" sz="3600" dirty="0"/>
              <a:t>CURRENTLY WE ARE OFFERING</a:t>
            </a:r>
            <a:endParaRPr lang="en-US" sz="3600" dirty="0">
              <a:latin typeface="+mj-lt"/>
            </a:endParaRPr>
          </a:p>
        </p:txBody>
      </p:sp>
      <p:sp>
        <p:nvSpPr>
          <p:cNvPr id="2" name="Rectangle: Rounded Corners 1">
            <a:extLst>
              <a:ext uri="{FF2B5EF4-FFF2-40B4-BE49-F238E27FC236}">
                <a16:creationId xmlns:a16="http://schemas.microsoft.com/office/drawing/2014/main" id="{43CB2C2C-5742-4A28-AAA4-514484BFE08B}"/>
              </a:ext>
            </a:extLst>
          </p:cNvPr>
          <p:cNvSpPr/>
          <p:nvPr/>
        </p:nvSpPr>
        <p:spPr>
          <a:xfrm>
            <a:off x="2080591" y="1479131"/>
            <a:ext cx="7566992" cy="535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700" dirty="0">
                <a:latin typeface="+mj-lt"/>
              </a:rPr>
              <a:t>Accounting</a:t>
            </a:r>
          </a:p>
        </p:txBody>
      </p:sp>
      <p:sp>
        <p:nvSpPr>
          <p:cNvPr id="7" name="Rectangle: Rounded Corners 6">
            <a:extLst>
              <a:ext uri="{FF2B5EF4-FFF2-40B4-BE49-F238E27FC236}">
                <a16:creationId xmlns:a16="http://schemas.microsoft.com/office/drawing/2014/main" id="{1831EF93-4038-4F31-9836-7E1E0231493A}"/>
              </a:ext>
            </a:extLst>
          </p:cNvPr>
          <p:cNvSpPr/>
          <p:nvPr/>
        </p:nvSpPr>
        <p:spPr>
          <a:xfrm>
            <a:off x="2080591" y="2893800"/>
            <a:ext cx="7566992" cy="535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700" dirty="0">
                <a:latin typeface="+mj-lt"/>
              </a:rPr>
              <a:t>Auditing</a:t>
            </a:r>
          </a:p>
        </p:txBody>
      </p:sp>
      <p:sp>
        <p:nvSpPr>
          <p:cNvPr id="8" name="Rectangle: Rounded Corners 7">
            <a:extLst>
              <a:ext uri="{FF2B5EF4-FFF2-40B4-BE49-F238E27FC236}">
                <a16:creationId xmlns:a16="http://schemas.microsoft.com/office/drawing/2014/main" id="{C7BCC5FE-5A41-4409-8275-341A36B50E29}"/>
              </a:ext>
            </a:extLst>
          </p:cNvPr>
          <p:cNvSpPr/>
          <p:nvPr/>
        </p:nvSpPr>
        <p:spPr>
          <a:xfrm>
            <a:off x="2080591" y="4600018"/>
            <a:ext cx="7566992" cy="535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700" dirty="0">
                <a:latin typeface="+mj-lt"/>
              </a:rPr>
              <a:t>TAX Consulting</a:t>
            </a:r>
          </a:p>
        </p:txBody>
      </p:sp>
      <p:sp>
        <p:nvSpPr>
          <p:cNvPr id="3" name="TextBox 2">
            <a:extLst>
              <a:ext uri="{FF2B5EF4-FFF2-40B4-BE49-F238E27FC236}">
                <a16:creationId xmlns:a16="http://schemas.microsoft.com/office/drawing/2014/main" id="{227E2889-5CDF-4260-B29B-FACB51D239BE}"/>
              </a:ext>
            </a:extLst>
          </p:cNvPr>
          <p:cNvSpPr txBox="1"/>
          <p:nvPr/>
        </p:nvSpPr>
        <p:spPr>
          <a:xfrm>
            <a:off x="2080591" y="2079958"/>
            <a:ext cx="7566992" cy="1015663"/>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t>Handle Accounting from Bookkeeping till Financial Reports preparation.</a:t>
            </a:r>
          </a:p>
          <a:p>
            <a:pPr marL="285750" indent="-285750">
              <a:buFont typeface="Wingdings" panose="05000000000000000000" pitchFamily="2" charset="2"/>
              <a:buChar char="Ø"/>
            </a:pPr>
            <a:endParaRPr lang="en-US" sz="2000" dirty="0"/>
          </a:p>
        </p:txBody>
      </p:sp>
      <p:sp>
        <p:nvSpPr>
          <p:cNvPr id="9" name="TextBox 8">
            <a:extLst>
              <a:ext uri="{FF2B5EF4-FFF2-40B4-BE49-F238E27FC236}">
                <a16:creationId xmlns:a16="http://schemas.microsoft.com/office/drawing/2014/main" id="{14B3A5CD-21C6-4C0E-B942-D02A96F9FF7E}"/>
              </a:ext>
            </a:extLst>
          </p:cNvPr>
          <p:cNvSpPr txBox="1"/>
          <p:nvPr/>
        </p:nvSpPr>
        <p:spPr>
          <a:xfrm>
            <a:off x="2080591" y="3518728"/>
            <a:ext cx="7566992" cy="1015663"/>
          </a:xfrm>
          <a:prstGeom prst="rect">
            <a:avLst/>
          </a:prstGeom>
          <a:noFill/>
        </p:spPr>
        <p:txBody>
          <a:bodyPr wrap="square" rtlCol="0">
            <a:spAutoFit/>
          </a:bodyPr>
          <a:lstStyle/>
          <a:p>
            <a:pPr marL="285750" lvl="0" indent="-285750">
              <a:buFont typeface="Wingdings" panose="05000000000000000000" pitchFamily="2" charset="2"/>
              <a:buChar char="Ø"/>
            </a:pPr>
            <a:r>
              <a:rPr lang="en-US" sz="2000" dirty="0"/>
              <a:t>Internal Audit, Internal Control</a:t>
            </a:r>
          </a:p>
          <a:p>
            <a:pPr marL="285750" lvl="0" indent="-285750">
              <a:buFont typeface="Wingdings" panose="05000000000000000000" pitchFamily="2" charset="2"/>
              <a:buChar char="Ø"/>
            </a:pPr>
            <a:r>
              <a:rPr lang="en-US" sz="2000" dirty="0"/>
              <a:t>External Audit</a:t>
            </a:r>
          </a:p>
          <a:p>
            <a:pPr marL="285750" indent="-285750">
              <a:buFont typeface="Wingdings" panose="05000000000000000000" pitchFamily="2" charset="2"/>
              <a:buChar char="Ø"/>
            </a:pPr>
            <a:endParaRPr lang="en-US" sz="2000" dirty="0"/>
          </a:p>
        </p:txBody>
      </p:sp>
      <p:sp>
        <p:nvSpPr>
          <p:cNvPr id="10" name="TextBox 9">
            <a:extLst>
              <a:ext uri="{FF2B5EF4-FFF2-40B4-BE49-F238E27FC236}">
                <a16:creationId xmlns:a16="http://schemas.microsoft.com/office/drawing/2014/main" id="{B75C2114-DDD3-475E-AA03-C8197D422685}"/>
              </a:ext>
            </a:extLst>
          </p:cNvPr>
          <p:cNvSpPr txBox="1"/>
          <p:nvPr/>
        </p:nvSpPr>
        <p:spPr>
          <a:xfrm>
            <a:off x="2080591" y="5378869"/>
            <a:ext cx="7566992" cy="400110"/>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t>VAT &amp; Excise Tax Consultancy Services</a:t>
            </a:r>
          </a:p>
        </p:txBody>
      </p:sp>
      <p:pic>
        <p:nvPicPr>
          <p:cNvPr id="11" name="Picture 10">
            <a:extLst>
              <a:ext uri="{FF2B5EF4-FFF2-40B4-BE49-F238E27FC236}">
                <a16:creationId xmlns:a16="http://schemas.microsoft.com/office/drawing/2014/main" id="{1860D7C2-C31F-4759-93B4-A763B1F57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695" y="377377"/>
            <a:ext cx="1040297" cy="1040297"/>
          </a:xfrm>
          <a:prstGeom prst="rect">
            <a:avLst/>
          </a:prstGeom>
        </p:spPr>
      </p:pic>
    </p:spTree>
    <p:extLst>
      <p:ext uri="{BB962C8B-B14F-4D97-AF65-F5344CB8AC3E}">
        <p14:creationId xmlns:p14="http://schemas.microsoft.com/office/powerpoint/2010/main" val="1079678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Off-page Connector 3">
            <a:extLst>
              <a:ext uri="{FF2B5EF4-FFF2-40B4-BE49-F238E27FC236}">
                <a16:creationId xmlns:a16="http://schemas.microsoft.com/office/drawing/2014/main" id="{DBAAD626-D20C-490C-BD7B-A3853F18B931}"/>
              </a:ext>
            </a:extLst>
          </p:cNvPr>
          <p:cNvSpPr/>
          <p:nvPr/>
        </p:nvSpPr>
        <p:spPr>
          <a:xfrm>
            <a:off x="1683026" y="1046916"/>
            <a:ext cx="675861" cy="861392"/>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p>
        </p:txBody>
      </p:sp>
      <p:sp>
        <p:nvSpPr>
          <p:cNvPr id="6" name="Rectangle: Rounded Corners 5">
            <a:extLst>
              <a:ext uri="{FF2B5EF4-FFF2-40B4-BE49-F238E27FC236}">
                <a16:creationId xmlns:a16="http://schemas.microsoft.com/office/drawing/2014/main" id="{D6529CB9-AC29-482B-AB1F-6E3B3A4B96AA}"/>
              </a:ext>
            </a:extLst>
          </p:cNvPr>
          <p:cNvSpPr/>
          <p:nvPr/>
        </p:nvSpPr>
        <p:spPr>
          <a:xfrm>
            <a:off x="2690192" y="1046916"/>
            <a:ext cx="7818782" cy="8613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lvl="0" indent="-285750">
              <a:buFont typeface="Wingdings" panose="05000000000000000000" pitchFamily="2" charset="2"/>
              <a:buChar char="Ø"/>
            </a:pPr>
            <a:r>
              <a:rPr lang="en-US" sz="2000" dirty="0">
                <a:solidFill>
                  <a:schemeClr val="bg1"/>
                </a:solidFill>
              </a:rPr>
              <a:t>Account &amp; Cost Management</a:t>
            </a:r>
          </a:p>
          <a:p>
            <a:pPr marL="285750" lvl="0" indent="-285750">
              <a:buFont typeface="Wingdings" panose="05000000000000000000" pitchFamily="2" charset="2"/>
              <a:buChar char="Ø"/>
            </a:pPr>
            <a:r>
              <a:rPr lang="en-US" sz="2000" dirty="0">
                <a:solidFill>
                  <a:schemeClr val="bg1"/>
                </a:solidFill>
              </a:rPr>
              <a:t>Financial Statement &amp; External Auditor</a:t>
            </a:r>
          </a:p>
        </p:txBody>
      </p:sp>
      <p:sp>
        <p:nvSpPr>
          <p:cNvPr id="7" name="Flowchart: Off-page Connector 6">
            <a:extLst>
              <a:ext uri="{FF2B5EF4-FFF2-40B4-BE49-F238E27FC236}">
                <a16:creationId xmlns:a16="http://schemas.microsoft.com/office/drawing/2014/main" id="{A794FCF8-51CC-4216-89AC-B2DCBEBE6901}"/>
              </a:ext>
            </a:extLst>
          </p:cNvPr>
          <p:cNvSpPr/>
          <p:nvPr/>
        </p:nvSpPr>
        <p:spPr>
          <a:xfrm>
            <a:off x="1683026" y="2143533"/>
            <a:ext cx="675861" cy="861392"/>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p>
        </p:txBody>
      </p:sp>
      <p:sp>
        <p:nvSpPr>
          <p:cNvPr id="8" name="Rectangle: Rounded Corners 7">
            <a:extLst>
              <a:ext uri="{FF2B5EF4-FFF2-40B4-BE49-F238E27FC236}">
                <a16:creationId xmlns:a16="http://schemas.microsoft.com/office/drawing/2014/main" id="{BA4EACE5-EA10-4F6E-B7C4-E4136AC2C575}"/>
              </a:ext>
            </a:extLst>
          </p:cNvPr>
          <p:cNvSpPr/>
          <p:nvPr/>
        </p:nvSpPr>
        <p:spPr>
          <a:xfrm>
            <a:off x="2690192" y="2143533"/>
            <a:ext cx="7818782" cy="8613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lvl="0" indent="-285750">
              <a:buFont typeface="Wingdings" panose="05000000000000000000" pitchFamily="2" charset="2"/>
              <a:buChar char="Ø"/>
            </a:pPr>
            <a:r>
              <a:rPr lang="en-US" sz="2000" dirty="0"/>
              <a:t>Internal Audit &amp; Control</a:t>
            </a:r>
          </a:p>
          <a:p>
            <a:pPr marL="285750" lvl="0" indent="-285750">
              <a:buFont typeface="Wingdings" panose="05000000000000000000" pitchFamily="2" charset="2"/>
              <a:buChar char="Ø"/>
            </a:pPr>
            <a:r>
              <a:rPr lang="en-US" sz="2000" dirty="0"/>
              <a:t>Strategic Finance Plan</a:t>
            </a:r>
          </a:p>
        </p:txBody>
      </p:sp>
      <p:sp>
        <p:nvSpPr>
          <p:cNvPr id="9" name="Flowchart: Off-page Connector 8">
            <a:extLst>
              <a:ext uri="{FF2B5EF4-FFF2-40B4-BE49-F238E27FC236}">
                <a16:creationId xmlns:a16="http://schemas.microsoft.com/office/drawing/2014/main" id="{82ACF551-2FEB-4B27-B9DC-F3241894D89E}"/>
              </a:ext>
            </a:extLst>
          </p:cNvPr>
          <p:cNvSpPr/>
          <p:nvPr/>
        </p:nvSpPr>
        <p:spPr>
          <a:xfrm>
            <a:off x="1683026" y="3240151"/>
            <a:ext cx="675861" cy="861392"/>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00" b="1" dirty="0"/>
          </a:p>
        </p:txBody>
      </p:sp>
      <p:sp>
        <p:nvSpPr>
          <p:cNvPr id="10" name="Rectangle: Rounded Corners 9">
            <a:extLst>
              <a:ext uri="{FF2B5EF4-FFF2-40B4-BE49-F238E27FC236}">
                <a16:creationId xmlns:a16="http://schemas.microsoft.com/office/drawing/2014/main" id="{570E6ABC-A39F-4FA3-98ED-CC522CE886DA}"/>
              </a:ext>
            </a:extLst>
          </p:cNvPr>
          <p:cNvSpPr/>
          <p:nvPr/>
        </p:nvSpPr>
        <p:spPr>
          <a:xfrm>
            <a:off x="2690192" y="3240151"/>
            <a:ext cx="7818782" cy="8613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lvl="0" indent="-342900">
              <a:buFont typeface="Wingdings" panose="05000000000000000000" pitchFamily="2" charset="2"/>
              <a:buChar char="Ø"/>
            </a:pPr>
            <a:r>
              <a:rPr lang="en-US" sz="2000" dirty="0"/>
              <a:t>Business Valuation</a:t>
            </a:r>
          </a:p>
          <a:p>
            <a:pPr marL="342900" lvl="0" indent="-342900">
              <a:buFont typeface="Wingdings" panose="05000000000000000000" pitchFamily="2" charset="2"/>
              <a:buChar char="Ø"/>
            </a:pPr>
            <a:r>
              <a:rPr lang="en-US" sz="2000" dirty="0"/>
              <a:t>Record Maintenance</a:t>
            </a:r>
          </a:p>
        </p:txBody>
      </p:sp>
      <p:sp>
        <p:nvSpPr>
          <p:cNvPr id="11" name="Flowchart: Off-page Connector 10">
            <a:extLst>
              <a:ext uri="{FF2B5EF4-FFF2-40B4-BE49-F238E27FC236}">
                <a16:creationId xmlns:a16="http://schemas.microsoft.com/office/drawing/2014/main" id="{7F4410F9-F632-4045-9638-580955A0B9BD}"/>
              </a:ext>
            </a:extLst>
          </p:cNvPr>
          <p:cNvSpPr/>
          <p:nvPr/>
        </p:nvSpPr>
        <p:spPr>
          <a:xfrm>
            <a:off x="1683026" y="4336769"/>
            <a:ext cx="675861" cy="861392"/>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E34DACB0-CCDA-469D-8CBF-EFEE75BC532A}"/>
              </a:ext>
            </a:extLst>
          </p:cNvPr>
          <p:cNvSpPr/>
          <p:nvPr/>
        </p:nvSpPr>
        <p:spPr>
          <a:xfrm>
            <a:off x="2690192" y="4336769"/>
            <a:ext cx="7818782" cy="8613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lvl="0" indent="-342900">
              <a:buFont typeface="Wingdings" panose="05000000000000000000" pitchFamily="2" charset="2"/>
              <a:buChar char="Ø"/>
            </a:pPr>
            <a:r>
              <a:rPr lang="en-US" sz="2000" dirty="0"/>
              <a:t>Recruitment for Accounts Department </a:t>
            </a:r>
          </a:p>
          <a:p>
            <a:pPr marL="342900" lvl="0" indent="-342900">
              <a:buFont typeface="Wingdings" panose="05000000000000000000" pitchFamily="2" charset="2"/>
              <a:buChar char="Ø"/>
            </a:pPr>
            <a:r>
              <a:rPr lang="en-US" sz="2000" dirty="0"/>
              <a:t>Reports for Internal Management</a:t>
            </a:r>
          </a:p>
        </p:txBody>
      </p:sp>
      <p:sp>
        <p:nvSpPr>
          <p:cNvPr id="13" name="Flowchart: Off-page Connector 12">
            <a:extLst>
              <a:ext uri="{FF2B5EF4-FFF2-40B4-BE49-F238E27FC236}">
                <a16:creationId xmlns:a16="http://schemas.microsoft.com/office/drawing/2014/main" id="{24A2DF72-9A81-41CA-9990-03D612BCD370}"/>
              </a:ext>
            </a:extLst>
          </p:cNvPr>
          <p:cNvSpPr/>
          <p:nvPr/>
        </p:nvSpPr>
        <p:spPr>
          <a:xfrm>
            <a:off x="1683026" y="5433387"/>
            <a:ext cx="675861" cy="861392"/>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0FF99B27-26BE-44CE-ACE3-9C547C6C8CA5}"/>
              </a:ext>
            </a:extLst>
          </p:cNvPr>
          <p:cNvSpPr/>
          <p:nvPr/>
        </p:nvSpPr>
        <p:spPr>
          <a:xfrm>
            <a:off x="2690192" y="5433387"/>
            <a:ext cx="7818782" cy="8613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lvl="0" indent="-285750">
              <a:buFont typeface="Wingdings" panose="05000000000000000000" pitchFamily="2" charset="2"/>
              <a:buChar char="Ø"/>
            </a:pPr>
            <a:r>
              <a:rPr lang="en-US" dirty="0"/>
              <a:t>Accounting Software</a:t>
            </a:r>
          </a:p>
          <a:p>
            <a:pPr marL="285750" lvl="0" indent="-285750">
              <a:buFont typeface="Wingdings" panose="05000000000000000000" pitchFamily="2" charset="2"/>
              <a:buChar char="Ø"/>
            </a:pPr>
            <a:r>
              <a:rPr lang="en-US" dirty="0"/>
              <a:t>Training (Financial Module, Cost Management &amp; Budgeting etc.) </a:t>
            </a:r>
          </a:p>
        </p:txBody>
      </p:sp>
      <p:sp>
        <p:nvSpPr>
          <p:cNvPr id="16" name="TextBox 15">
            <a:extLst>
              <a:ext uri="{FF2B5EF4-FFF2-40B4-BE49-F238E27FC236}">
                <a16:creationId xmlns:a16="http://schemas.microsoft.com/office/drawing/2014/main" id="{9B67CC0B-7DD1-48C3-B62B-6FE1B502ABCD}"/>
              </a:ext>
            </a:extLst>
          </p:cNvPr>
          <p:cNvSpPr txBox="1"/>
          <p:nvPr/>
        </p:nvSpPr>
        <p:spPr>
          <a:xfrm>
            <a:off x="1683026" y="406083"/>
            <a:ext cx="8825948" cy="523220"/>
          </a:xfrm>
          <a:prstGeom prst="rect">
            <a:avLst/>
          </a:prstGeom>
          <a:noFill/>
        </p:spPr>
        <p:txBody>
          <a:bodyPr wrap="square" rtlCol="0">
            <a:spAutoFit/>
          </a:bodyPr>
          <a:lstStyle/>
          <a:p>
            <a:pPr algn="ctr"/>
            <a:r>
              <a:rPr lang="en-US" sz="2800" b="1" dirty="0"/>
              <a:t>ACCOUNTING SERVICES</a:t>
            </a:r>
          </a:p>
        </p:txBody>
      </p:sp>
      <p:pic>
        <p:nvPicPr>
          <p:cNvPr id="17" name="Picture 16">
            <a:extLst>
              <a:ext uri="{FF2B5EF4-FFF2-40B4-BE49-F238E27FC236}">
                <a16:creationId xmlns:a16="http://schemas.microsoft.com/office/drawing/2014/main" id="{57030672-A6B9-4F94-B1F6-1FD62CCA3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076" y="437315"/>
            <a:ext cx="1040297" cy="1040297"/>
          </a:xfrm>
          <a:prstGeom prst="rect">
            <a:avLst/>
          </a:prstGeom>
        </p:spPr>
      </p:pic>
    </p:spTree>
    <p:extLst>
      <p:ext uri="{BB962C8B-B14F-4D97-AF65-F5344CB8AC3E}">
        <p14:creationId xmlns:p14="http://schemas.microsoft.com/office/powerpoint/2010/main" val="3180002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3A333-7E9B-4A31-8730-E7D2F4B81BC6}"/>
              </a:ext>
            </a:extLst>
          </p:cNvPr>
          <p:cNvSpPr>
            <a:spLocks noGrp="1"/>
          </p:cNvSpPr>
          <p:nvPr>
            <p:ph type="title"/>
          </p:nvPr>
        </p:nvSpPr>
        <p:spPr>
          <a:xfrm>
            <a:off x="1616885" y="619196"/>
            <a:ext cx="5040726" cy="742160"/>
          </a:xfrm>
        </p:spPr>
        <p:txBody>
          <a:bodyPr>
            <a:normAutofit/>
          </a:bodyPr>
          <a:lstStyle/>
          <a:p>
            <a:r>
              <a:rPr lang="en-US" sz="2800" dirty="0"/>
              <a:t>We care for our work</a:t>
            </a:r>
          </a:p>
        </p:txBody>
      </p:sp>
      <p:pic>
        <p:nvPicPr>
          <p:cNvPr id="4" name="Picture 3">
            <a:extLst>
              <a:ext uri="{FF2B5EF4-FFF2-40B4-BE49-F238E27FC236}">
                <a16:creationId xmlns:a16="http://schemas.microsoft.com/office/drawing/2014/main" id="{86E27FEC-37DA-45CE-9B1D-638C1D361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5572" y="946505"/>
            <a:ext cx="3726636" cy="2135999"/>
          </a:xfrm>
          <a:prstGeom prst="rect">
            <a:avLst/>
          </a:prstGeom>
        </p:spPr>
      </p:pic>
      <p:pic>
        <p:nvPicPr>
          <p:cNvPr id="5" name="Picture 4">
            <a:extLst>
              <a:ext uri="{FF2B5EF4-FFF2-40B4-BE49-F238E27FC236}">
                <a16:creationId xmlns:a16="http://schemas.microsoft.com/office/drawing/2014/main" id="{E585CDFC-F64C-400B-A1A5-4082DB788E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2469" y="3385590"/>
            <a:ext cx="1676400" cy="1676400"/>
          </a:xfrm>
          <a:prstGeom prst="rect">
            <a:avLst/>
          </a:prstGeom>
        </p:spPr>
      </p:pic>
      <p:pic>
        <p:nvPicPr>
          <p:cNvPr id="6" name="Picture 5">
            <a:extLst>
              <a:ext uri="{FF2B5EF4-FFF2-40B4-BE49-F238E27FC236}">
                <a16:creationId xmlns:a16="http://schemas.microsoft.com/office/drawing/2014/main" id="{38A4BBC8-FF10-48E0-912D-96AD2F86C5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1754" y="3010590"/>
            <a:ext cx="4111690" cy="1145399"/>
          </a:xfrm>
          <a:prstGeom prst="rect">
            <a:avLst/>
          </a:prstGeom>
        </p:spPr>
      </p:pic>
      <p:pic>
        <p:nvPicPr>
          <p:cNvPr id="7" name="Picture 6">
            <a:extLst>
              <a:ext uri="{FF2B5EF4-FFF2-40B4-BE49-F238E27FC236}">
                <a16:creationId xmlns:a16="http://schemas.microsoft.com/office/drawing/2014/main" id="{E0D53F29-B91E-4EE3-BEEA-B813EAFB0B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735" y="4231030"/>
            <a:ext cx="3703722" cy="2276246"/>
          </a:xfrm>
          <a:prstGeom prst="rect">
            <a:avLst/>
          </a:prstGeom>
        </p:spPr>
      </p:pic>
      <p:pic>
        <p:nvPicPr>
          <p:cNvPr id="8" name="Picture 7">
            <a:extLst>
              <a:ext uri="{FF2B5EF4-FFF2-40B4-BE49-F238E27FC236}">
                <a16:creationId xmlns:a16="http://schemas.microsoft.com/office/drawing/2014/main" id="{34300DDA-1EE3-428A-9C5C-FE7BA23D4E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626" y="1987377"/>
            <a:ext cx="1487161" cy="1890712"/>
          </a:xfrm>
          <a:prstGeom prst="rect">
            <a:avLst/>
          </a:prstGeom>
        </p:spPr>
      </p:pic>
      <p:pic>
        <p:nvPicPr>
          <p:cNvPr id="9" name="Picture 8">
            <a:extLst>
              <a:ext uri="{FF2B5EF4-FFF2-40B4-BE49-F238E27FC236}">
                <a16:creationId xmlns:a16="http://schemas.microsoft.com/office/drawing/2014/main" id="{F5362951-1D93-45D8-A17E-4A8C2A970B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9169" y="1937105"/>
            <a:ext cx="2325672" cy="1145399"/>
          </a:xfrm>
          <a:prstGeom prst="rect">
            <a:avLst/>
          </a:prstGeom>
        </p:spPr>
      </p:pic>
      <p:pic>
        <p:nvPicPr>
          <p:cNvPr id="10" name="Picture 9">
            <a:extLst>
              <a:ext uri="{FF2B5EF4-FFF2-40B4-BE49-F238E27FC236}">
                <a16:creationId xmlns:a16="http://schemas.microsoft.com/office/drawing/2014/main" id="{632DA554-3AF4-4A87-97F8-A7B92AD300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11261" y="4839255"/>
            <a:ext cx="1487161" cy="1480551"/>
          </a:xfrm>
          <a:prstGeom prst="rect">
            <a:avLst/>
          </a:prstGeom>
        </p:spPr>
      </p:pic>
      <p:pic>
        <p:nvPicPr>
          <p:cNvPr id="11" name="Picture 10">
            <a:extLst>
              <a:ext uri="{FF2B5EF4-FFF2-40B4-BE49-F238E27FC236}">
                <a16:creationId xmlns:a16="http://schemas.microsoft.com/office/drawing/2014/main" id="{3C19D8A7-9C8B-482B-9B89-29953B38A4C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6626" y="475384"/>
            <a:ext cx="1040297" cy="1040297"/>
          </a:xfrm>
          <a:prstGeom prst="rect">
            <a:avLst/>
          </a:prstGeom>
        </p:spPr>
      </p:pic>
    </p:spTree>
    <p:extLst>
      <p:ext uri="{BB962C8B-B14F-4D97-AF65-F5344CB8AC3E}">
        <p14:creationId xmlns:p14="http://schemas.microsoft.com/office/powerpoint/2010/main" val="4259297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90175-4C09-44C5-BAB5-D460EA5EF9FB}"/>
              </a:ext>
            </a:extLst>
          </p:cNvPr>
          <p:cNvSpPr>
            <a:spLocks noGrp="1"/>
          </p:cNvSpPr>
          <p:nvPr>
            <p:ph type="title"/>
          </p:nvPr>
        </p:nvSpPr>
        <p:spPr>
          <a:xfrm>
            <a:off x="1701913" y="699895"/>
            <a:ext cx="4765268" cy="753181"/>
          </a:xfrm>
        </p:spPr>
        <p:txBody>
          <a:bodyPr>
            <a:normAutofit/>
          </a:bodyPr>
          <a:lstStyle/>
          <a:p>
            <a:r>
              <a:rPr lang="en-US" sz="2800" dirty="0"/>
              <a:t>We care for our work</a:t>
            </a:r>
          </a:p>
        </p:txBody>
      </p:sp>
      <p:pic>
        <p:nvPicPr>
          <p:cNvPr id="4" name="Picture 3">
            <a:extLst>
              <a:ext uri="{FF2B5EF4-FFF2-40B4-BE49-F238E27FC236}">
                <a16:creationId xmlns:a16="http://schemas.microsoft.com/office/drawing/2014/main" id="{A1E9BD58-D041-43A5-84A8-871A2CDD6D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1895" y="3475947"/>
            <a:ext cx="1409550" cy="3246120"/>
          </a:xfrm>
          <a:prstGeom prst="rect">
            <a:avLst/>
          </a:prstGeom>
        </p:spPr>
      </p:pic>
      <p:pic>
        <p:nvPicPr>
          <p:cNvPr id="5" name="Picture 4">
            <a:extLst>
              <a:ext uri="{FF2B5EF4-FFF2-40B4-BE49-F238E27FC236}">
                <a16:creationId xmlns:a16="http://schemas.microsoft.com/office/drawing/2014/main" id="{5E4BEB0E-9014-422A-943F-A21E46F66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017" y="4056409"/>
            <a:ext cx="1390650" cy="733425"/>
          </a:xfrm>
          <a:prstGeom prst="rect">
            <a:avLst/>
          </a:prstGeom>
        </p:spPr>
      </p:pic>
      <p:pic>
        <p:nvPicPr>
          <p:cNvPr id="6" name="Picture 5">
            <a:extLst>
              <a:ext uri="{FF2B5EF4-FFF2-40B4-BE49-F238E27FC236}">
                <a16:creationId xmlns:a16="http://schemas.microsoft.com/office/drawing/2014/main" id="{44D22A75-2DA1-499B-8346-8C1C01D23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7822" y="3315577"/>
            <a:ext cx="3733800" cy="1740568"/>
          </a:xfrm>
          <a:prstGeom prst="rect">
            <a:avLst/>
          </a:prstGeom>
        </p:spPr>
      </p:pic>
      <p:pic>
        <p:nvPicPr>
          <p:cNvPr id="7" name="Picture 6">
            <a:extLst>
              <a:ext uri="{FF2B5EF4-FFF2-40B4-BE49-F238E27FC236}">
                <a16:creationId xmlns:a16="http://schemas.microsoft.com/office/drawing/2014/main" id="{EBC449D0-F6D7-4B58-A8AF-96CF1A7417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6407" y="768025"/>
            <a:ext cx="3314700" cy="2486025"/>
          </a:xfrm>
          <a:prstGeom prst="rect">
            <a:avLst/>
          </a:prstGeom>
        </p:spPr>
      </p:pic>
      <p:pic>
        <p:nvPicPr>
          <p:cNvPr id="8" name="Picture 7" descr="الوصف: SAM Logo (www">
            <a:extLst>
              <a:ext uri="{FF2B5EF4-FFF2-40B4-BE49-F238E27FC236}">
                <a16:creationId xmlns:a16="http://schemas.microsoft.com/office/drawing/2014/main" id="{647E4408-C221-4CB0-9880-854891E5386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35112" y="2668771"/>
            <a:ext cx="1962314" cy="1222248"/>
          </a:xfrm>
          <a:prstGeom prst="rect">
            <a:avLst/>
          </a:prstGeom>
          <a:noFill/>
          <a:ln>
            <a:noFill/>
          </a:ln>
        </p:spPr>
      </p:pic>
      <p:pic>
        <p:nvPicPr>
          <p:cNvPr id="9" name="Picture 8">
            <a:extLst>
              <a:ext uri="{FF2B5EF4-FFF2-40B4-BE49-F238E27FC236}">
                <a16:creationId xmlns:a16="http://schemas.microsoft.com/office/drawing/2014/main" id="{64DA5A62-6AE6-4EFA-9DBD-8DF27301AB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080" y="4349407"/>
            <a:ext cx="2426378" cy="1740568"/>
          </a:xfrm>
          <a:prstGeom prst="rect">
            <a:avLst/>
          </a:prstGeom>
        </p:spPr>
      </p:pic>
      <p:pic>
        <p:nvPicPr>
          <p:cNvPr id="10" name="Picture 9">
            <a:extLst>
              <a:ext uri="{FF2B5EF4-FFF2-40B4-BE49-F238E27FC236}">
                <a16:creationId xmlns:a16="http://schemas.microsoft.com/office/drawing/2014/main" id="{C43D6E29-84B5-40E0-B912-1691CA3306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08243" y="2085749"/>
            <a:ext cx="3880338" cy="970084"/>
          </a:xfrm>
          <a:prstGeom prst="rect">
            <a:avLst/>
          </a:prstGeom>
        </p:spPr>
      </p:pic>
      <p:pic>
        <p:nvPicPr>
          <p:cNvPr id="11" name="Picture 10">
            <a:extLst>
              <a:ext uri="{FF2B5EF4-FFF2-40B4-BE49-F238E27FC236}">
                <a16:creationId xmlns:a16="http://schemas.microsoft.com/office/drawing/2014/main" id="{E710C0D3-6923-422D-A1A9-8AB96ECA05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21622" y="4789834"/>
            <a:ext cx="1477021" cy="1860210"/>
          </a:xfrm>
          <a:prstGeom prst="rect">
            <a:avLst/>
          </a:prstGeom>
        </p:spPr>
      </p:pic>
      <p:pic>
        <p:nvPicPr>
          <p:cNvPr id="12" name="Picture 11">
            <a:extLst>
              <a:ext uri="{FF2B5EF4-FFF2-40B4-BE49-F238E27FC236}">
                <a16:creationId xmlns:a16="http://schemas.microsoft.com/office/drawing/2014/main" id="{D64834AC-F276-42CE-8176-FEA2357E260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5112" y="554722"/>
            <a:ext cx="1040297" cy="1040297"/>
          </a:xfrm>
          <a:prstGeom prst="rect">
            <a:avLst/>
          </a:prstGeom>
        </p:spPr>
      </p:pic>
    </p:spTree>
    <p:extLst>
      <p:ext uri="{BB962C8B-B14F-4D97-AF65-F5344CB8AC3E}">
        <p14:creationId xmlns:p14="http://schemas.microsoft.com/office/powerpoint/2010/main" val="4262869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DE5D-4B61-48C0-8B6F-595D3FC6DB9C}"/>
              </a:ext>
            </a:extLst>
          </p:cNvPr>
          <p:cNvSpPr>
            <a:spLocks noGrp="1"/>
          </p:cNvSpPr>
          <p:nvPr>
            <p:ph type="title"/>
          </p:nvPr>
        </p:nvSpPr>
        <p:spPr>
          <a:xfrm>
            <a:off x="145774" y="789976"/>
            <a:ext cx="11900452" cy="826790"/>
          </a:xfrm>
        </p:spPr>
        <p:txBody>
          <a:bodyPr>
            <a:normAutofit/>
          </a:bodyPr>
          <a:lstStyle/>
          <a:p>
            <a:pPr algn="ctr"/>
            <a:r>
              <a:rPr lang="en-US" sz="3200" dirty="0"/>
              <a:t>Contact us</a:t>
            </a:r>
          </a:p>
        </p:txBody>
      </p:sp>
      <p:sp>
        <p:nvSpPr>
          <p:cNvPr id="4" name="TextBox 3">
            <a:extLst>
              <a:ext uri="{FF2B5EF4-FFF2-40B4-BE49-F238E27FC236}">
                <a16:creationId xmlns:a16="http://schemas.microsoft.com/office/drawing/2014/main" id="{157F71FC-869E-449F-9D9D-1B4057FD018D}"/>
              </a:ext>
            </a:extLst>
          </p:cNvPr>
          <p:cNvSpPr txBox="1"/>
          <p:nvPr/>
        </p:nvSpPr>
        <p:spPr>
          <a:xfrm>
            <a:off x="145774" y="2332382"/>
            <a:ext cx="11900452" cy="2308324"/>
          </a:xfrm>
          <a:prstGeom prst="rect">
            <a:avLst/>
          </a:prstGeom>
          <a:noFill/>
        </p:spPr>
        <p:txBody>
          <a:bodyPr wrap="square" rtlCol="0">
            <a:spAutoFit/>
          </a:bodyPr>
          <a:lstStyle/>
          <a:p>
            <a:pPr algn="ctr"/>
            <a:r>
              <a:rPr lang="it-IT" sz="2400" dirty="0"/>
              <a:t>E-mail : </a:t>
            </a:r>
            <a:r>
              <a:rPr lang="it-IT" sz="2400" u="sng" dirty="0">
                <a:hlinkClick r:id="rId2">
                  <a:extLst>
                    <a:ext uri="{A12FA001-AC4F-418D-AE19-62706E023703}">
                      <ahyp:hlinkClr xmlns:ahyp="http://schemas.microsoft.com/office/drawing/2018/hyperlinkcolor" val="tx"/>
                    </a:ext>
                  </a:extLst>
                </a:hlinkClick>
              </a:rPr>
              <a:t>dr.sherif@ioa.ae</a:t>
            </a:r>
            <a:endParaRPr lang="it-IT" sz="2400" dirty="0"/>
          </a:p>
          <a:p>
            <a:pPr algn="ctr"/>
            <a:r>
              <a:rPr lang="it-IT" sz="2400" dirty="0"/>
              <a:t>Tel: 02-6670795</a:t>
            </a:r>
          </a:p>
          <a:p>
            <a:pPr algn="ctr"/>
            <a:r>
              <a:rPr lang="it-IT" sz="2400" dirty="0"/>
              <a:t>Cell: 055-1700141</a:t>
            </a:r>
          </a:p>
          <a:p>
            <a:pPr algn="ctr"/>
            <a:r>
              <a:rPr lang="it-IT" sz="2400" dirty="0"/>
              <a:t>Website: </a:t>
            </a:r>
            <a:r>
              <a:rPr lang="it-IT" sz="2400" u="sng" dirty="0">
                <a:hlinkClick r:id="rId3">
                  <a:extLst>
                    <a:ext uri="{A12FA001-AC4F-418D-AE19-62706E023703}">
                      <ahyp:hlinkClr xmlns:ahyp="http://schemas.microsoft.com/office/drawing/2018/hyperlinkcolor" val="tx"/>
                    </a:ext>
                  </a:extLst>
                </a:hlinkClick>
              </a:rPr>
              <a:t>www.ioa.ae</a:t>
            </a:r>
            <a:endParaRPr lang="it-IT" sz="2400" dirty="0"/>
          </a:p>
          <a:p>
            <a:pPr algn="ctr"/>
            <a:endParaRPr lang="en-US" sz="2400" dirty="0"/>
          </a:p>
          <a:p>
            <a:endParaRPr lang="en-US" sz="2400" dirty="0"/>
          </a:p>
        </p:txBody>
      </p:sp>
      <p:pic>
        <p:nvPicPr>
          <p:cNvPr id="5" name="Picture 4">
            <a:extLst>
              <a:ext uri="{FF2B5EF4-FFF2-40B4-BE49-F238E27FC236}">
                <a16:creationId xmlns:a16="http://schemas.microsoft.com/office/drawing/2014/main" id="{74055678-08C5-4A0E-BDC8-DF96B9ECD4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216" y="269827"/>
            <a:ext cx="1040297" cy="1040297"/>
          </a:xfrm>
          <a:prstGeom prst="rect">
            <a:avLst/>
          </a:prstGeom>
        </p:spPr>
      </p:pic>
    </p:spTree>
    <p:extLst>
      <p:ext uri="{BB962C8B-B14F-4D97-AF65-F5344CB8AC3E}">
        <p14:creationId xmlns:p14="http://schemas.microsoft.com/office/powerpoint/2010/main" val="1598566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E9B17-73A9-4A4A-AA77-404BE46BA6E6}"/>
              </a:ext>
            </a:extLst>
          </p:cNvPr>
          <p:cNvSpPr>
            <a:spLocks noGrp="1"/>
          </p:cNvSpPr>
          <p:nvPr>
            <p:ph type="title"/>
          </p:nvPr>
        </p:nvSpPr>
        <p:spPr>
          <a:xfrm>
            <a:off x="165652" y="2675466"/>
            <a:ext cx="11860696" cy="1507067"/>
          </a:xfrm>
        </p:spPr>
        <p:txBody>
          <a:bodyPr/>
          <a:lstStyle/>
          <a:p>
            <a:pPr algn="ctr"/>
            <a:r>
              <a:rPr lang="en-US" dirty="0"/>
              <a:t>thanks</a:t>
            </a:r>
          </a:p>
        </p:txBody>
      </p:sp>
      <p:pic>
        <p:nvPicPr>
          <p:cNvPr id="5" name="Picture 4">
            <a:extLst>
              <a:ext uri="{FF2B5EF4-FFF2-40B4-BE49-F238E27FC236}">
                <a16:creationId xmlns:a16="http://schemas.microsoft.com/office/drawing/2014/main" id="{F7335EB2-5CDB-414E-9629-6D7A197761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7" y="459033"/>
            <a:ext cx="3048006" cy="3048006"/>
          </a:xfrm>
          <a:prstGeom prst="rect">
            <a:avLst/>
          </a:prstGeom>
        </p:spPr>
      </p:pic>
      <p:sp>
        <p:nvSpPr>
          <p:cNvPr id="6" name="TextBox 5">
            <a:extLst>
              <a:ext uri="{FF2B5EF4-FFF2-40B4-BE49-F238E27FC236}">
                <a16:creationId xmlns:a16="http://schemas.microsoft.com/office/drawing/2014/main" id="{B1D6D4EA-1C04-4D14-B3F1-34B6CA8CB64F}"/>
              </a:ext>
            </a:extLst>
          </p:cNvPr>
          <p:cNvSpPr txBox="1"/>
          <p:nvPr/>
        </p:nvSpPr>
        <p:spPr>
          <a:xfrm>
            <a:off x="165652" y="3782423"/>
            <a:ext cx="11860696" cy="400110"/>
          </a:xfrm>
          <a:prstGeom prst="rect">
            <a:avLst/>
          </a:prstGeom>
          <a:noFill/>
        </p:spPr>
        <p:txBody>
          <a:bodyPr wrap="square" rtlCol="0">
            <a:spAutoFit/>
          </a:bodyPr>
          <a:lstStyle/>
          <a:p>
            <a:pPr algn="ctr"/>
            <a:r>
              <a:rPr lang="en-US" sz="2000" dirty="0"/>
              <a:t>www.ioa.ae</a:t>
            </a:r>
          </a:p>
        </p:txBody>
      </p:sp>
    </p:spTree>
    <p:extLst>
      <p:ext uri="{BB962C8B-B14F-4D97-AF65-F5344CB8AC3E}">
        <p14:creationId xmlns:p14="http://schemas.microsoft.com/office/powerpoint/2010/main" val="3007948394"/>
      </p:ext>
    </p:extLst>
  </p:cSld>
  <p:clrMapOvr>
    <a:masterClrMapping/>
  </p:clrMapOvr>
</p:sld>
</file>

<file path=ppt/theme/theme1.xml><?xml version="1.0" encoding="utf-8"?>
<a:theme xmlns:a="http://schemas.openxmlformats.org/drawingml/2006/main" name="Slic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61</TotalTime>
  <Words>354</Words>
  <Application>Microsoft Office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Century Gothic</vt:lpstr>
      <vt:lpstr>Wingdings</vt:lpstr>
      <vt:lpstr>Wingdings 3</vt:lpstr>
      <vt:lpstr>Slice</vt:lpstr>
      <vt:lpstr>PowerPoint Presentation</vt:lpstr>
      <vt:lpstr>PowerPoint Presentation</vt:lpstr>
      <vt:lpstr>PowerPoint Presentation</vt:lpstr>
      <vt:lpstr>PowerPoint Presentation</vt:lpstr>
      <vt:lpstr>PowerPoint Presentation</vt:lpstr>
      <vt:lpstr>We care for our work</vt:lpstr>
      <vt:lpstr>We care for our work</vt:lpstr>
      <vt:lpstr>Contact us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Azhar saleem</dc:creator>
  <cp:lastModifiedBy>Azhar saleem</cp:lastModifiedBy>
  <cp:revision>6</cp:revision>
  <dcterms:created xsi:type="dcterms:W3CDTF">2019-06-30T11:55:28Z</dcterms:created>
  <dcterms:modified xsi:type="dcterms:W3CDTF">2019-06-30T12:57:09Z</dcterms:modified>
</cp:coreProperties>
</file>